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9"/>
  </p:handoutMasterIdLst>
  <p:sldIdLst>
    <p:sldId id="2664" r:id="rId3"/>
    <p:sldId id="266" r:id="rId5"/>
    <p:sldId id="267" r:id="rId6"/>
    <p:sldId id="256" r:id="rId7"/>
    <p:sldId id="264" r:id="rId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D94C7"/>
    <a:srgbClr val="BF8C52"/>
    <a:srgbClr val="B9DDE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2" autoAdjust="0"/>
    <p:restoredTop sz="93627" autoAdjust="0"/>
  </p:normalViewPr>
  <p:slideViewPr>
    <p:cSldViewPr snapToGrid="0">
      <p:cViewPr varScale="1">
        <p:scale>
          <a:sx n="73" d="100"/>
          <a:sy n="73" d="100"/>
        </p:scale>
        <p:origin x="186" y="6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handoutMaster" Target="handoutMasters/handoutMaster1.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2" Type="http://schemas.openxmlformats.org/officeDocument/2006/relationships/tableStyles" Target="tableStyles.xml"/><Relationship Id="rId11" Type="http://schemas.openxmlformats.org/officeDocument/2006/relationships/viewProps" Target="viewProps.xml"/><Relationship Id="rId10" Type="http://schemas.openxmlformats.org/officeDocument/2006/relationships/presProps" Target="presProps.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2.png>
</file>

<file path=ppt/media/image3.png>
</file>

<file path=ppt/media/image4.jpe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D39613-B516-4107-AB58-4F005973C3A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222B75-6947-4839-92B5-8386A1106561}"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F2A6EB-9F69-4690-847A-BD7D4AC91AEC}" type="slidenum">
              <a:rPr kumimoji="0" lang="zh-CN" altLang="en-US" sz="1200" b="0" i="0" u="none" strike="noStrike" kern="1200" cap="none" spc="0" normalizeH="0" baseline="0" noProof="0" smtClean="0">
                <a:ln>
                  <a:noFill/>
                </a:ln>
                <a:solidFill>
                  <a:prstClr val="black"/>
                </a:solidFill>
                <a:effectLst/>
                <a:uLnTx/>
                <a:uFillTx/>
                <a:latin typeface="思源黑体 Light" panose="020B0300000000000000" pitchFamily="34" charset="-122"/>
                <a:ea typeface="思源黑体 Light" panose="020B0300000000000000" pitchFamily="34" charset="-122"/>
                <a:cs typeface="+mn-cs"/>
              </a:rPr>
            </a:fld>
            <a:endParaRPr kumimoji="0" lang="zh-CN" altLang="en-US" sz="1200" b="0" i="0" u="none" strike="noStrike" kern="1200" cap="none" spc="0" normalizeH="0" baseline="0" noProof="0">
              <a:ln>
                <a:noFill/>
              </a:ln>
              <a:solidFill>
                <a:prstClr val="black"/>
              </a:solidFill>
              <a:effectLst/>
              <a:uLnTx/>
              <a:uFillTx/>
              <a:latin typeface="思源黑体 Light" panose="020B0300000000000000" pitchFamily="34" charset="-122"/>
              <a:ea typeface="思源黑体 Light" panose="020B0300000000000000" pitchFamily="34" charset="-122"/>
              <a:cs typeface="+mn-cs"/>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title">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column content">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等腰三角形 4"/>
          <p:cNvSpPr/>
          <p:nvPr userDrawn="1"/>
        </p:nvSpPr>
        <p:spPr>
          <a:xfrm>
            <a:off x="0" y="778476"/>
            <a:ext cx="12192000" cy="6079524"/>
          </a:xfrm>
          <a:prstGeom prst="triangle">
            <a:avLst>
              <a:gd name="adj" fmla="val 10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等腰三角形 4"/>
          <p:cNvSpPr/>
          <p:nvPr userDrawn="1"/>
        </p:nvSpPr>
        <p:spPr>
          <a:xfrm flipH="1">
            <a:off x="0" y="778476"/>
            <a:ext cx="12192000" cy="6079524"/>
          </a:xfrm>
          <a:prstGeom prst="triangle">
            <a:avLst>
              <a:gd name="adj" fmla="val 10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and title">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A2412E5-6A4F-4261-930E-722AFE75D2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09F9647-24D0-4529-BC37-82615487F611}"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A2412E5-6A4F-4261-930E-722AFE75D230}"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09F9647-24D0-4529-BC37-82615487F611}"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3.xml"/><Relationship Id="rId2" Type="http://schemas.openxmlformats.org/officeDocument/2006/relationships/image" Target="../media/image2.png"/><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4" name="矩形 23"/>
          <p:cNvSpPr/>
          <p:nvPr/>
        </p:nvSpPr>
        <p:spPr>
          <a:xfrm>
            <a:off x="6276975" y="1998980"/>
            <a:ext cx="3426460" cy="460375"/>
          </a:xfrm>
          <a:prstGeom prst="rect">
            <a:avLst/>
          </a:prstGeom>
          <a:noFill/>
          <a:ln w="28575" cmpd="dbl">
            <a:noFill/>
            <a:prstDash val="solid"/>
          </a:ln>
        </p:spPr>
        <p:txBody>
          <a:bodyPr wrap="square">
            <a:spAutoFit/>
          </a:bodyPr>
          <a:lstStyle/>
          <a:p>
            <a:pPr lvl="0" algn="dist">
              <a:defRPr/>
            </a:pPr>
            <a:r>
              <a:rPr kumimoji="0" lang="en-US" altLang="zh-CN" sz="2400" i="0" u="none" strike="noStrike" kern="1200" cap="none" spc="0" normalizeH="0" baseline="0" noProof="0" dirty="0">
                <a:ln>
                  <a:noFill/>
                </a:ln>
                <a:gradFill>
                  <a:gsLst>
                    <a:gs pos="0">
                      <a:srgbClr val="007BD3"/>
                    </a:gs>
                    <a:gs pos="100000">
                      <a:srgbClr val="034373"/>
                    </a:gs>
                  </a:gsLst>
                  <a:lin ang="5400000" scaled="0"/>
                </a:gradFill>
                <a:effectLst/>
                <a:uLnTx/>
                <a:uFillTx/>
                <a:latin typeface="+mj-lt"/>
                <a:ea typeface="A思源黑体—06" panose="020B0800000000000000" pitchFamily="34" charset="-122"/>
                <a:cs typeface="+mj-lt"/>
              </a:rPr>
              <a:t>Welcome to Nepal</a:t>
            </a:r>
            <a:endParaRPr kumimoji="0" lang="en-US" altLang="zh-CN" sz="2400" i="0" u="none" strike="noStrike" kern="1200" cap="none" spc="0" normalizeH="0" baseline="0" noProof="0" dirty="0">
              <a:ln>
                <a:noFill/>
              </a:ln>
              <a:gradFill>
                <a:gsLst>
                  <a:gs pos="0">
                    <a:srgbClr val="007BD3"/>
                  </a:gs>
                  <a:gs pos="100000">
                    <a:srgbClr val="034373"/>
                  </a:gs>
                </a:gsLst>
                <a:lin ang="5400000" scaled="0"/>
              </a:gradFill>
              <a:effectLst/>
              <a:uLnTx/>
              <a:uFillTx/>
              <a:latin typeface="+mj-lt"/>
              <a:ea typeface="A思源黑体—06" panose="020B0800000000000000" pitchFamily="34" charset="-122"/>
              <a:cs typeface="+mj-lt"/>
            </a:endParaRPr>
          </a:p>
        </p:txBody>
      </p:sp>
      <p:sp>
        <p:nvSpPr>
          <p:cNvPr id="29" name="矩形 28"/>
          <p:cNvSpPr/>
          <p:nvPr/>
        </p:nvSpPr>
        <p:spPr>
          <a:xfrm rot="10800000">
            <a:off x="-2" y="0"/>
            <a:ext cx="511259" cy="1445344"/>
          </a:xfrm>
          <a:prstGeom prst="rect">
            <a:avLst/>
          </a:prstGeom>
          <a:solidFill>
            <a:srgbClr val="BF8C5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BF8C52"/>
              </a:solidFill>
              <a:latin typeface="思源黑体 Light" panose="020B0300000000000000" pitchFamily="34" charset="-122"/>
            </a:endParaRPr>
          </a:p>
        </p:txBody>
      </p:sp>
      <p:grpSp>
        <p:nvGrpSpPr>
          <p:cNvPr id="5" name="组合 4"/>
          <p:cNvGrpSpPr/>
          <p:nvPr/>
        </p:nvGrpSpPr>
        <p:grpSpPr>
          <a:xfrm flipH="1">
            <a:off x="0" y="875071"/>
            <a:ext cx="12192000" cy="4251335"/>
            <a:chOff x="0" y="875071"/>
            <a:chExt cx="12192000" cy="4251335"/>
          </a:xfrm>
        </p:grpSpPr>
        <p:cxnSp>
          <p:nvCxnSpPr>
            <p:cNvPr id="37" name="直接连接符 36"/>
            <p:cNvCxnSpPr/>
            <p:nvPr/>
          </p:nvCxnSpPr>
          <p:spPr>
            <a:xfrm>
              <a:off x="7905136" y="875071"/>
              <a:ext cx="0" cy="1036429"/>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grpSp>
          <p:nvGrpSpPr>
            <p:cNvPr id="4" name="组合 3"/>
            <p:cNvGrpSpPr/>
            <p:nvPr/>
          </p:nvGrpSpPr>
          <p:grpSpPr>
            <a:xfrm>
              <a:off x="0" y="875071"/>
              <a:ext cx="12192000" cy="4251335"/>
              <a:chOff x="0" y="875071"/>
              <a:chExt cx="12192000" cy="4251335"/>
            </a:xfrm>
          </p:grpSpPr>
          <p:cxnSp>
            <p:nvCxnSpPr>
              <p:cNvPr id="11" name="直接连接符 10"/>
              <p:cNvCxnSpPr/>
              <p:nvPr/>
            </p:nvCxnSpPr>
            <p:spPr>
              <a:xfrm>
                <a:off x="0" y="3163528"/>
                <a:ext cx="6440129"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11317575" y="3163528"/>
                <a:ext cx="874425"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a:off x="6656437" y="1911500"/>
                <a:ext cx="0" cy="2322879"/>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35" name="直接连接符 34"/>
              <p:cNvCxnSpPr/>
              <p:nvPr/>
            </p:nvCxnSpPr>
            <p:spPr>
              <a:xfrm flipH="1">
                <a:off x="6670425" y="1911501"/>
                <a:ext cx="1234711"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p:nvPr/>
            </p:nvCxnSpPr>
            <p:spPr>
              <a:xfrm flipH="1">
                <a:off x="7905137" y="875071"/>
                <a:ext cx="953728"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p:nvPr/>
            </p:nvCxnSpPr>
            <p:spPr>
              <a:xfrm>
                <a:off x="8858865" y="875071"/>
                <a:ext cx="0" cy="525152"/>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45" name="直接连接符 44"/>
              <p:cNvCxnSpPr/>
              <p:nvPr/>
            </p:nvCxnSpPr>
            <p:spPr>
              <a:xfrm flipH="1">
                <a:off x="8858865" y="1400223"/>
                <a:ext cx="1224000"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47" name="直接连接符 46"/>
              <p:cNvCxnSpPr/>
              <p:nvPr/>
            </p:nvCxnSpPr>
            <p:spPr>
              <a:xfrm>
                <a:off x="10083744" y="1400223"/>
                <a:ext cx="0" cy="257889"/>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50" name="直接连接符 49"/>
              <p:cNvCxnSpPr/>
              <p:nvPr/>
            </p:nvCxnSpPr>
            <p:spPr>
              <a:xfrm flipH="1">
                <a:off x="10083744" y="1658112"/>
                <a:ext cx="1224000" cy="0"/>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cxnSp>
            <p:nvCxnSpPr>
              <p:cNvPr id="52" name="直接连接符 51"/>
              <p:cNvCxnSpPr/>
              <p:nvPr/>
            </p:nvCxnSpPr>
            <p:spPr>
              <a:xfrm>
                <a:off x="11317575" y="1658112"/>
                <a:ext cx="0" cy="3468294"/>
              </a:xfrm>
              <a:prstGeom prst="line">
                <a:avLst/>
              </a:prstGeom>
              <a:ln>
                <a:solidFill>
                  <a:srgbClr val="BF8C52"/>
                </a:solidFill>
              </a:ln>
            </p:spPr>
            <p:style>
              <a:lnRef idx="1">
                <a:schemeClr val="accent1"/>
              </a:lnRef>
              <a:fillRef idx="0">
                <a:schemeClr val="accent1"/>
              </a:fillRef>
              <a:effectRef idx="0">
                <a:schemeClr val="accent1"/>
              </a:effectRef>
              <a:fontRef idx="minor">
                <a:schemeClr val="tx1"/>
              </a:fontRef>
            </p:style>
          </p:cxnSp>
        </p:grpSp>
      </p:grpSp>
      <p:grpSp>
        <p:nvGrpSpPr>
          <p:cNvPr id="6" name="组合 5"/>
          <p:cNvGrpSpPr/>
          <p:nvPr/>
        </p:nvGrpSpPr>
        <p:grpSpPr>
          <a:xfrm flipH="1">
            <a:off x="981263" y="1040948"/>
            <a:ext cx="4432595" cy="5194163"/>
            <a:chOff x="921852" y="1777548"/>
            <a:chExt cx="4432595" cy="5194163"/>
          </a:xfrm>
          <a:blipFill rotWithShape="1">
            <a:blip r:embed="rId1"/>
            <a:stretch>
              <a:fillRect/>
            </a:stretch>
          </a:blipFill>
        </p:grpSpPr>
        <p:grpSp>
          <p:nvGrpSpPr>
            <p:cNvPr id="3" name="组合 2"/>
            <p:cNvGrpSpPr/>
            <p:nvPr/>
          </p:nvGrpSpPr>
          <p:grpSpPr>
            <a:xfrm>
              <a:off x="921852" y="1777548"/>
              <a:ext cx="4432593" cy="4913661"/>
              <a:chOff x="6778266" y="990327"/>
              <a:chExt cx="4432593" cy="4913661"/>
            </a:xfrm>
            <a:grpFill/>
          </p:grpSpPr>
          <p:sp>
            <p:nvSpPr>
              <p:cNvPr id="2" name="矩形 1"/>
              <p:cNvSpPr/>
              <p:nvPr/>
            </p:nvSpPr>
            <p:spPr>
              <a:xfrm>
                <a:off x="6778266" y="2019653"/>
                <a:ext cx="1032381" cy="281868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7997817" y="990327"/>
                <a:ext cx="782037" cy="491366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8978246" y="1499419"/>
                <a:ext cx="1012199" cy="3895478"/>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0223555" y="1911497"/>
                <a:ext cx="987304" cy="32149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1" name="矩形 30"/>
            <p:cNvSpPr/>
            <p:nvPr/>
          </p:nvSpPr>
          <p:spPr>
            <a:xfrm rot="16200000">
              <a:off x="2378615" y="6436717"/>
              <a:ext cx="298656" cy="77133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思源黑体 Light" panose="020B0300000000000000" pitchFamily="34" charset="-122"/>
              </a:endParaRPr>
            </a:p>
          </p:txBody>
        </p:sp>
        <p:sp>
          <p:nvSpPr>
            <p:cNvPr id="32" name="矩形 31"/>
            <p:cNvSpPr/>
            <p:nvPr/>
          </p:nvSpPr>
          <p:spPr>
            <a:xfrm>
              <a:off x="1616104" y="2806874"/>
              <a:ext cx="421088" cy="2818694"/>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Light" panose="020B0300000000000000" pitchFamily="34" charset="-122"/>
              </a:endParaRPr>
            </a:p>
          </p:txBody>
        </p:sp>
        <p:sp>
          <p:nvSpPr>
            <p:cNvPr id="36" name="矩形 35"/>
            <p:cNvSpPr/>
            <p:nvPr/>
          </p:nvSpPr>
          <p:spPr>
            <a:xfrm rot="16200000">
              <a:off x="4770843" y="2115114"/>
              <a:ext cx="179903" cy="98730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思源黑体 Light" panose="020B0300000000000000" pitchFamily="34" charset="-122"/>
              </a:endParaRPr>
            </a:p>
          </p:txBody>
        </p:sp>
      </p:grpSp>
      <p:sp>
        <p:nvSpPr>
          <p:cNvPr id="38" name="矩形 37"/>
          <p:cNvSpPr/>
          <p:nvPr/>
        </p:nvSpPr>
        <p:spPr>
          <a:xfrm rot="10800000">
            <a:off x="11832000" y="1"/>
            <a:ext cx="360000" cy="360000"/>
          </a:xfrm>
          <a:prstGeom prst="rect">
            <a:avLst/>
          </a:prstGeom>
          <a:solidFill>
            <a:srgbClr val="BF8C52">
              <a:alpha val="7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思源黑体 Light" panose="020B0300000000000000" pitchFamily="34" charset="-122"/>
            </a:endParaRPr>
          </a:p>
        </p:txBody>
      </p:sp>
      <p:sp useBgFill="1">
        <p:nvSpPr>
          <p:cNvPr id="22" name="文本框 21"/>
          <p:cNvSpPr txBox="1"/>
          <p:nvPr/>
        </p:nvSpPr>
        <p:spPr>
          <a:xfrm>
            <a:off x="6224100" y="2656153"/>
            <a:ext cx="4811003" cy="1014730"/>
          </a:xfrm>
          <a:prstGeom prst="rect">
            <a:avLst/>
          </a:prstGeom>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defRPr/>
            </a:pPr>
            <a:r>
              <a:rPr lang="zh-CN" altLang="en-US" sz="6000" b="1" dirty="0">
                <a:solidFill>
                  <a:srgbClr val="0D94C7"/>
                </a:solidFill>
                <a:latin typeface="A思源黑体—06" panose="020B0800000000000000" pitchFamily="34" charset="-122"/>
                <a:ea typeface="A思源黑体—06" panose="020B0800000000000000" pitchFamily="34" charset="-122"/>
              </a:rPr>
              <a:t>Nepal </a:t>
            </a:r>
            <a:r>
              <a:rPr lang="en-US" altLang="zh-CN" sz="5000" b="1" dirty="0">
                <a:solidFill>
                  <a:srgbClr val="0D94C7"/>
                </a:solidFill>
                <a:latin typeface="A思源黑体—06" panose="020B0800000000000000" pitchFamily="34" charset="-122"/>
                <a:ea typeface="A思源黑体—06" panose="020B0800000000000000" pitchFamily="34" charset="-122"/>
              </a:rPr>
              <a:t>T</a:t>
            </a:r>
            <a:r>
              <a:rPr lang="zh-CN" altLang="en-US" sz="5000" b="1" dirty="0">
                <a:solidFill>
                  <a:srgbClr val="0D94C7"/>
                </a:solidFill>
                <a:latin typeface="A思源黑体—06" panose="020B0800000000000000" pitchFamily="34" charset="-122"/>
                <a:ea typeface="A思源黑体—06" panose="020B0800000000000000" pitchFamily="34" charset="-122"/>
              </a:rPr>
              <a:t>ourism</a:t>
            </a:r>
            <a:endParaRPr lang="zh-CN" altLang="en-US" sz="5000" b="1" dirty="0">
              <a:solidFill>
                <a:srgbClr val="0D94C7"/>
              </a:solidFill>
              <a:latin typeface="A思源黑体—06" panose="020B0800000000000000" pitchFamily="34" charset="-122"/>
              <a:ea typeface="A思源黑体—06" panose="020B0800000000000000" pitchFamily="34" charset="-122"/>
            </a:endParaRPr>
          </a:p>
        </p:txBody>
      </p:sp>
      <p:sp>
        <p:nvSpPr>
          <p:cNvPr id="54" name="TextBox 53"/>
          <p:cNvSpPr txBox="1"/>
          <p:nvPr/>
        </p:nvSpPr>
        <p:spPr>
          <a:xfrm>
            <a:off x="6668434" y="5177136"/>
            <a:ext cx="4553498" cy="583565"/>
          </a:xfrm>
          <a:prstGeom prst="rect">
            <a:avLst/>
          </a:prstGeom>
          <a:noFill/>
        </p:spPr>
        <p:txBody>
          <a:bodyPr wrap="square" rtlCol="0">
            <a:spAutoFit/>
          </a:bodyPr>
          <a:p>
            <a:r>
              <a:rPr lang="en-US" sz="3200" dirty="0">
                <a:gradFill>
                  <a:gsLst>
                    <a:gs pos="0">
                      <a:srgbClr val="007BD3"/>
                    </a:gs>
                    <a:gs pos="0">
                      <a:srgbClr val="007BD3"/>
                    </a:gs>
                    <a:gs pos="100000">
                      <a:srgbClr val="034373"/>
                    </a:gs>
                    <a:gs pos="100000">
                      <a:srgbClr val="034373"/>
                    </a:gs>
                  </a:gsLst>
                  <a:lin ang="5400000" scaled="0"/>
                </a:gradFill>
                <a:latin typeface="Adobe Gothic Std B" panose="020B0800000000000000" charset="-128"/>
                <a:ea typeface="Adobe Gothic Std B" panose="020B0800000000000000" charset="-128"/>
              </a:rPr>
              <a:t>The Beauty of Nepal</a:t>
            </a:r>
            <a:endParaRPr lang="en-US" sz="3200" dirty="0">
              <a:gradFill>
                <a:gsLst>
                  <a:gs pos="0">
                    <a:srgbClr val="007BD3"/>
                  </a:gs>
                  <a:gs pos="0">
                    <a:srgbClr val="007BD3"/>
                  </a:gs>
                  <a:gs pos="100000">
                    <a:srgbClr val="034373"/>
                  </a:gs>
                  <a:gs pos="100000">
                    <a:srgbClr val="034373"/>
                  </a:gs>
                </a:gsLst>
                <a:lin ang="5400000" scaled="0"/>
              </a:gradFill>
              <a:latin typeface="Adobe Gothic Std B" panose="020B0800000000000000" charset="-128"/>
              <a:ea typeface="Adobe Gothic Std B" panose="020B0800000000000000" charset="-128"/>
            </a:endParaRPr>
          </a:p>
        </p:txBody>
      </p:sp>
      <p:sp>
        <p:nvSpPr>
          <p:cNvPr id="64" name="Freeform: Shape 63"/>
          <p:cNvSpPr/>
          <p:nvPr/>
        </p:nvSpPr>
        <p:spPr>
          <a:xfrm>
            <a:off x="6112957" y="3867809"/>
            <a:ext cx="4781513" cy="389896"/>
          </a:xfrm>
          <a:custGeom>
            <a:avLst/>
            <a:gdLst>
              <a:gd name="connsiteX0" fmla="*/ 0 w 4781513"/>
              <a:gd name="connsiteY0" fmla="*/ 226232 h 418070"/>
              <a:gd name="connsiteX1" fmla="*/ 840658 w 4781513"/>
              <a:gd name="connsiteY1" fmla="*/ 5006 h 418070"/>
              <a:gd name="connsiteX2" fmla="*/ 2079523 w 4781513"/>
              <a:gd name="connsiteY2" fmla="*/ 417961 h 418070"/>
              <a:gd name="connsiteX3" fmla="*/ 2964426 w 4781513"/>
              <a:gd name="connsiteY3" fmla="*/ 49251 h 418070"/>
              <a:gd name="connsiteX4" fmla="*/ 3790336 w 4781513"/>
              <a:gd name="connsiteY4" fmla="*/ 373716 h 418070"/>
              <a:gd name="connsiteX5" fmla="*/ 4689987 w 4781513"/>
              <a:gd name="connsiteY5" fmla="*/ 93496 h 418070"/>
              <a:gd name="connsiteX6" fmla="*/ 4704736 w 4781513"/>
              <a:gd name="connsiteY6" fmla="*/ 63999 h 418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81513" h="418070">
                <a:moveTo>
                  <a:pt x="0" y="226232"/>
                </a:moveTo>
                <a:cubicBezTo>
                  <a:pt x="247035" y="99641"/>
                  <a:pt x="494071" y="-26949"/>
                  <a:pt x="840658" y="5006"/>
                </a:cubicBezTo>
                <a:cubicBezTo>
                  <a:pt x="1187245" y="36961"/>
                  <a:pt x="1725562" y="410587"/>
                  <a:pt x="2079523" y="417961"/>
                </a:cubicBezTo>
                <a:cubicBezTo>
                  <a:pt x="2433484" y="425335"/>
                  <a:pt x="2679291" y="56625"/>
                  <a:pt x="2964426" y="49251"/>
                </a:cubicBezTo>
                <a:cubicBezTo>
                  <a:pt x="3249561" y="41877"/>
                  <a:pt x="3502743" y="366342"/>
                  <a:pt x="3790336" y="373716"/>
                </a:cubicBezTo>
                <a:cubicBezTo>
                  <a:pt x="4077929" y="381090"/>
                  <a:pt x="4537587" y="145115"/>
                  <a:pt x="4689987" y="93496"/>
                </a:cubicBezTo>
                <a:cubicBezTo>
                  <a:pt x="4842387" y="41876"/>
                  <a:pt x="4773561" y="52937"/>
                  <a:pt x="4704736" y="63999"/>
                </a:cubicBezTo>
              </a:path>
            </a:pathLst>
          </a:custGeom>
          <a:blipFill>
            <a:blip r:embed="rId2"/>
            <a:tile tx="0" ty="0" sx="100000" sy="100000" flip="none" algn="tl"/>
          </a:blipFill>
        </p:spPr>
        <p:style>
          <a:lnRef idx="1">
            <a:schemeClr val="dk1"/>
          </a:lnRef>
          <a:fillRef idx="0">
            <a:schemeClr val="dk1"/>
          </a:fillRef>
          <a:effectRef idx="0">
            <a:schemeClr val="dk1"/>
          </a:effectRef>
          <a:fontRef idx="minor">
            <a:schemeClr val="tx1"/>
          </a:fontRef>
        </p:style>
        <p:txBody>
          <a:bodyPr rtlCol="0" anchor="ctr"/>
          <a:p>
            <a:pPr algn="ctr"/>
            <a:endParaRPr lang="en-US" dirty="0">
              <a:solidFill>
                <a:srgbClr val="FF0000"/>
              </a:solidFill>
            </a:endParaRPr>
          </a:p>
        </p:txBody>
      </p:sp>
    </p:spTree>
  </p:cSld>
  <p:clrMapOvr>
    <a:masterClrMapping/>
  </p:clrMapOvr>
  <p:transition spd="slow" advClick="0" advTm="2000">
    <p:comb dir="vert"/>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矩形 9"/>
          <p:cNvSpPr/>
          <p:nvPr/>
        </p:nvSpPr>
        <p:spPr>
          <a:xfrm>
            <a:off x="6611620" y="513715"/>
            <a:ext cx="3928110" cy="902970"/>
          </a:xfrm>
          <a:prstGeom prst="rect">
            <a:avLst/>
          </a:prstGeom>
        </p:spPr>
        <p:txBody>
          <a:bodyPr wrap="none">
            <a:noAutofit/>
          </a:bodyPr>
          <a:lstStyle/>
          <a:p>
            <a:pPr algn="ctr"/>
            <a:r>
              <a:rPr lang="en-US" altLang="zh-CN" sz="4800" b="1" i="1" dirty="0">
                <a:gradFill>
                  <a:gsLst>
                    <a:gs pos="0">
                      <a:srgbClr val="007BD3"/>
                    </a:gs>
                    <a:gs pos="0">
                      <a:srgbClr val="007BD3"/>
                    </a:gs>
                    <a:gs pos="100000">
                      <a:srgbClr val="034373"/>
                    </a:gs>
                    <a:gs pos="100000">
                      <a:srgbClr val="034373"/>
                    </a:gs>
                  </a:gsLst>
                  <a:lin ang="5400000" scaled="0"/>
                </a:gradFill>
              </a:rPr>
              <a:t>Kathmandu</a:t>
            </a:r>
            <a:endParaRPr lang="en-US" altLang="zh-CN" sz="4800" b="1" i="1" dirty="0">
              <a:gradFill>
                <a:gsLst>
                  <a:gs pos="0">
                    <a:srgbClr val="007BD3"/>
                  </a:gs>
                  <a:gs pos="0">
                    <a:srgbClr val="007BD3"/>
                  </a:gs>
                  <a:gs pos="100000">
                    <a:srgbClr val="034373"/>
                  </a:gs>
                  <a:gs pos="100000">
                    <a:srgbClr val="034373"/>
                  </a:gs>
                </a:gsLst>
                <a:lin ang="5400000" scaled="0"/>
              </a:gradFill>
            </a:endParaRPr>
          </a:p>
        </p:txBody>
      </p:sp>
      <p:sp>
        <p:nvSpPr>
          <p:cNvPr id="12" name="Parallelogram 11"/>
          <p:cNvSpPr/>
          <p:nvPr/>
        </p:nvSpPr>
        <p:spPr>
          <a:xfrm>
            <a:off x="-1393190" y="-635"/>
            <a:ext cx="7515860" cy="6858635"/>
          </a:xfrm>
          <a:prstGeom prst="parallelogram">
            <a:avLst>
              <a:gd name="adj" fmla="val 16998"/>
            </a:avLst>
          </a:prstGeom>
          <a:blipFill rotWithShape="1">
            <a:blip r:embed="rId1"/>
            <a:stretch>
              <a:fillRect/>
            </a:stretch>
          </a:blip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4" name="Text Placeholder 3"/>
          <p:cNvSpPr>
            <a:spLocks noGrp="1"/>
          </p:cNvSpPr>
          <p:nvPr/>
        </p:nvSpPr>
        <p:spPr>
          <a:xfrm>
            <a:off x="6122670" y="1700530"/>
            <a:ext cx="5491480" cy="4417695"/>
          </a:xfrm>
          <a:prstGeom prst="rect">
            <a:avLst/>
          </a:prstGeom>
          <a:noFill/>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just"/>
            <a:r>
              <a:rPr lang="en-US" sz="2000" dirty="0">
                <a:solidFill>
                  <a:srgbClr val="002060"/>
                </a:solidFill>
              </a:rPr>
              <a:t>Kathmandu, Nepal's captivating capital, is a vibrant blend of history, spirituality, and adventure. Explore ancient temples, intricate architecture, and bustling markets, immersing yourself in the city's rich cultural heritage. From sacred sites like Pashupatinath Temple to the serenity of </a:t>
            </a:r>
            <a:r>
              <a:rPr lang="en-US" sz="2000" dirty="0" err="1">
                <a:solidFill>
                  <a:srgbClr val="002060"/>
                </a:solidFill>
              </a:rPr>
              <a:t>Boudhanath</a:t>
            </a:r>
            <a:r>
              <a:rPr lang="en-US" sz="2000" dirty="0">
                <a:solidFill>
                  <a:srgbClr val="002060"/>
                </a:solidFill>
              </a:rPr>
              <a:t> Stupa, Kathmandu offers a spiritual journey like no other. Discover the royal charm of Durbar Square and embark on thrilling treks amidst breathtaking mountain vistas. Kathmandu is a destination that ignites the senses and leaves an indelible mark on every visitor.</a:t>
            </a:r>
            <a:endParaRPr lang="en-US" sz="2000" dirty="0">
              <a:solidFill>
                <a:srgbClr val="00206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 name="Flowchart: Manual Operation 8"/>
          <p:cNvSpPr/>
          <p:nvPr/>
        </p:nvSpPr>
        <p:spPr>
          <a:xfrm>
            <a:off x="5574665" y="0"/>
            <a:ext cx="12122785" cy="6858000"/>
          </a:xfrm>
          <a:prstGeom prst="flowChartManualOperation">
            <a:avLst/>
          </a:prstGeom>
          <a:blipFill rotWithShape="1">
            <a:blip r:embed="rId1"/>
            <a:stretch>
              <a:fillRect/>
            </a:stretch>
          </a:blipFill>
        </p:spPr>
        <p:style>
          <a:lnRef idx="2">
            <a:schemeClr val="accent1">
              <a:lumMod val="75000"/>
            </a:schemeClr>
          </a:lnRef>
          <a:fillRef idx="1">
            <a:schemeClr val="accent1"/>
          </a:fillRef>
          <a:effectRef idx="0">
            <a:srgbClr val="FFFFFF"/>
          </a:effectRef>
          <a:fontRef idx="minor">
            <a:schemeClr val="lt1"/>
          </a:fontRef>
        </p:style>
        <p:txBody>
          <a:bodyPr rtlCol="0" anchor="ctr"/>
          <a:p>
            <a:pPr algn="ctr"/>
            <a:endParaRPr lang="en-US"/>
          </a:p>
        </p:txBody>
      </p:sp>
      <p:sp>
        <p:nvSpPr>
          <p:cNvPr id="10" name="Title 1"/>
          <p:cNvSpPr>
            <a:spLocks noGrp="1"/>
          </p:cNvSpPr>
          <p:nvPr/>
        </p:nvSpPr>
        <p:spPr>
          <a:xfrm>
            <a:off x="394653" y="597852"/>
            <a:ext cx="3814762" cy="500062"/>
          </a:xfrm>
          <a:prstGeom prst="rect">
            <a:avLst/>
          </a:prstGeom>
        </p:spPr>
        <p:txBody>
          <a:bodyPr vert="horz" lIns="91440" tIns="45720" rIns="91440" bIns="45720" rtlCol="0" anchor="b">
            <a:noAutofit/>
            <a:scene3d>
              <a:camera prst="orthographicFront"/>
              <a:lightRig rig="threePt" dir="t"/>
            </a:scene3d>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3100" i="1" u="sng" dirty="0">
                <a:ln/>
                <a:gradFill>
                  <a:gsLst>
                    <a:gs pos="21000">
                      <a:srgbClr val="0070C0"/>
                    </a:gs>
                    <a:gs pos="88000">
                      <a:srgbClr val="C5C7CA"/>
                    </a:gs>
                  </a:gsLst>
                  <a:lin ang="5400000" scaled="0"/>
                </a:gradFill>
                <a:effectLst/>
                <a:latin typeface="Adobe Gothic Std B" panose="020B0800000000000000" charset="-128"/>
                <a:ea typeface="Adobe Gothic Std B" panose="020B0800000000000000" charset="-128"/>
              </a:rPr>
              <a:t>Pokhara</a:t>
            </a:r>
            <a:endParaRPr lang="en-US" sz="3100" i="1" u="sng" dirty="0">
              <a:ln/>
              <a:gradFill>
                <a:gsLst>
                  <a:gs pos="21000">
                    <a:srgbClr val="0070C0"/>
                  </a:gs>
                  <a:gs pos="88000">
                    <a:srgbClr val="C5C7CA"/>
                  </a:gs>
                </a:gsLst>
                <a:lin ang="5400000" scaled="0"/>
              </a:gradFill>
              <a:effectLst/>
              <a:latin typeface="Adobe Gothic Std B" panose="020B0800000000000000" charset="-128"/>
              <a:ea typeface="Adobe Gothic Std B" panose="020B0800000000000000" charset="-128"/>
            </a:endParaRPr>
          </a:p>
        </p:txBody>
      </p:sp>
      <p:sp>
        <p:nvSpPr>
          <p:cNvPr id="11" name="Text Placeholder 3"/>
          <p:cNvSpPr>
            <a:spLocks noGrp="1"/>
          </p:cNvSpPr>
          <p:nvPr/>
        </p:nvSpPr>
        <p:spPr>
          <a:xfrm>
            <a:off x="471170" y="1237297"/>
            <a:ext cx="4275138" cy="5486401"/>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Picturesque city nestled in the lap of Himalayas</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Offers breathtaking views of snow- capped mountains and serene lakes</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Gateway to popular trekking destinations like Annapurna and mustang</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Peaceful ambiance and natural beauty attract tourists and nature lovers </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err="1">
                <a:solidFill>
                  <a:schemeClr val="accent5">
                    <a:lumMod val="75000"/>
                  </a:schemeClr>
                </a:solidFill>
                <a:latin typeface="Times New Roman" panose="02020603050405020304" pitchFamily="18" charset="0"/>
                <a:cs typeface="Times New Roman" panose="02020603050405020304" pitchFamily="18" charset="0"/>
              </a:rPr>
              <a:t>Phewa</a:t>
            </a:r>
            <a:r>
              <a:rPr lang="en-US" dirty="0">
                <a:solidFill>
                  <a:schemeClr val="accent5">
                    <a:lumMod val="75000"/>
                  </a:schemeClr>
                </a:solidFill>
                <a:latin typeface="Times New Roman" panose="02020603050405020304" pitchFamily="18" charset="0"/>
                <a:cs typeface="Times New Roman" panose="02020603050405020304" pitchFamily="18" charset="0"/>
              </a:rPr>
              <a:t> lake, the second largest lake in Nepal, major attraction for boating and relaxation </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err="1">
                <a:solidFill>
                  <a:schemeClr val="accent5">
                    <a:lumMod val="75000"/>
                  </a:schemeClr>
                </a:solidFill>
                <a:latin typeface="Times New Roman" panose="02020603050405020304" pitchFamily="18" charset="0"/>
                <a:cs typeface="Times New Roman" panose="02020603050405020304" pitchFamily="18" charset="0"/>
              </a:rPr>
              <a:t>Sarangkot</a:t>
            </a:r>
            <a:r>
              <a:rPr lang="en-US" dirty="0">
                <a:solidFill>
                  <a:schemeClr val="accent5">
                    <a:lumMod val="75000"/>
                  </a:schemeClr>
                </a:solidFill>
                <a:latin typeface="Times New Roman" panose="02020603050405020304" pitchFamily="18" charset="0"/>
                <a:cs typeface="Times New Roman" panose="02020603050405020304" pitchFamily="18" charset="0"/>
              </a:rPr>
              <a:t> viewpoint provides stunning sunrise and sunset vistas </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Adventure activities like paragliding and zip-lining for thrill-seekers</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Rich cultural heritage showcased in historic temples and pagodas</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a:p>
            <a:pPr marL="285750" indent="-285750">
              <a:buFont typeface="Arial" panose="020B0604020202020204" pitchFamily="34" charset="0"/>
              <a:buChar char="•"/>
            </a:pPr>
            <a:r>
              <a:rPr lang="en-US" dirty="0">
                <a:solidFill>
                  <a:schemeClr val="accent5">
                    <a:lumMod val="75000"/>
                  </a:schemeClr>
                </a:solidFill>
                <a:latin typeface="Times New Roman" panose="02020603050405020304" pitchFamily="18" charset="0"/>
                <a:cs typeface="Times New Roman" panose="02020603050405020304" pitchFamily="18" charset="0"/>
              </a:rPr>
              <a:t>Lively Lakeside area with a vibrant atmosphere and diverse dinging options  and many more to  places to visit </a:t>
            </a:r>
            <a:endParaRPr lang="en-US" dirty="0">
              <a:solidFill>
                <a:schemeClr val="accent5">
                  <a:lumMod val="75000"/>
                </a:schemeClr>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平行四边形 3"/>
          <p:cNvSpPr/>
          <p:nvPr/>
        </p:nvSpPr>
        <p:spPr>
          <a:xfrm rot="16200000" flipV="1">
            <a:off x="-405765" y="302895"/>
            <a:ext cx="7278370" cy="6672580"/>
          </a:xfrm>
          <a:prstGeom prst="parallelogram">
            <a:avLst>
              <a:gd name="adj" fmla="val 21252"/>
            </a:avLst>
          </a:prstGeom>
          <a:blipFill dpi="0" rotWithShape="0">
            <a:blip r:embed="rId1" cstate="screen"/>
            <a:srcRect/>
            <a:stretch>
              <a:fillRect r="44"/>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平行四边形 5"/>
          <p:cNvSpPr/>
          <p:nvPr/>
        </p:nvSpPr>
        <p:spPr>
          <a:xfrm rot="16200000" flipV="1">
            <a:off x="185351" y="-413728"/>
            <a:ext cx="1581666" cy="2409568"/>
          </a:xfrm>
          <a:prstGeom prst="parallelogram">
            <a:avLst>
              <a:gd name="adj" fmla="val 31671"/>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itle 1"/>
          <p:cNvSpPr>
            <a:spLocks noGrp="1"/>
          </p:cNvSpPr>
          <p:nvPr/>
        </p:nvSpPr>
        <p:spPr>
          <a:xfrm>
            <a:off x="7645851" y="577448"/>
            <a:ext cx="3932237" cy="1600200"/>
          </a:xfrm>
          <a:prstGeom prst="rect">
            <a:avLst/>
          </a:prstGeom>
        </p:spPr>
        <p:txBody>
          <a:bodyPr vert="horz" lIns="91440" tIns="45720" rIns="91440" bIns="45720" rtlCol="0" anchor="b">
            <a:normAutofit lnSpcReduction="1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sz="5400" dirty="0">
                <a:solidFill>
                  <a:schemeClr val="tx1">
                    <a:lumMod val="85000"/>
                    <a:lumOff val="15000"/>
                  </a:schemeClr>
                </a:solidFill>
                <a:latin typeface="Times New Roman" panose="02020603050405020304" pitchFamily="18" charset="0"/>
                <a:cs typeface="Times New Roman" panose="02020603050405020304" pitchFamily="18" charset="0"/>
              </a:rPr>
              <a:t>Mount 	Everest</a:t>
            </a:r>
            <a:endParaRPr lang="en-US" sz="5400" dirty="0">
              <a:solidFill>
                <a:schemeClr val="tx1">
                  <a:lumMod val="85000"/>
                  <a:lumOff val="15000"/>
                </a:schemeClr>
              </a:solidFill>
              <a:latin typeface="Times New Roman" panose="02020603050405020304" pitchFamily="18" charset="0"/>
              <a:cs typeface="Times New Roman" panose="02020603050405020304" pitchFamily="18" charset="0"/>
            </a:endParaRPr>
          </a:p>
        </p:txBody>
      </p:sp>
      <p:sp>
        <p:nvSpPr>
          <p:cNvPr id="3" name="Text Placeholder 3"/>
          <p:cNvSpPr>
            <a:spLocks noGrp="1"/>
          </p:cNvSpPr>
          <p:nvPr/>
        </p:nvSpPr>
        <p:spPr>
          <a:xfrm>
            <a:off x="7169468" y="2336037"/>
            <a:ext cx="3932237" cy="3811588"/>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algn="ctr"/>
            <a:r>
              <a:rPr lang="en-US" dirty="0">
                <a:solidFill>
                  <a:schemeClr val="tx2">
                    <a:lumMod val="50000"/>
                  </a:schemeClr>
                </a:solidFill>
              </a:rPr>
              <a:t>Mount Everest, Nepal's prized gem, is a magnet for adventure enthusiasts seeking a thrilling and transformative experience. As the world's highest peak, it beckons travelers to embark on an unforgettable journey through Nepal's stunning landscapes. Trekking to Everest Base Camp and witnessing the mountain's majestic presence provides a profound connection with nature and a glimpse into the country's rich cultural heritage. Mount Everest stands as a symbol of Nepal's allure, inviting visitors to test their limits and create lifelong memories in the heart of the Himalayas.</a:t>
            </a:r>
            <a:endParaRPr lang="en-US" dirty="0">
              <a:solidFill>
                <a:schemeClr val="tx2">
                  <a:lumMod val="50000"/>
                </a:schemeClr>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5068570" y="-460375"/>
            <a:ext cx="5525770" cy="7617460"/>
            <a:chOff x="5518478" y="-1045029"/>
            <a:chExt cx="4876804" cy="8552733"/>
          </a:xfrm>
          <a:blipFill dpi="0" rotWithShape="1">
            <a:blip r:embed="rId1" cstate="screen"/>
            <a:srcRect/>
            <a:stretch>
              <a:fillRect r="44"/>
            </a:stretch>
          </a:blipFill>
        </p:grpSpPr>
        <p:sp>
          <p:nvSpPr>
            <p:cNvPr id="7" name="平行四边形 6"/>
            <p:cNvSpPr/>
            <p:nvPr/>
          </p:nvSpPr>
          <p:spPr>
            <a:xfrm rot="16200000" flipV="1">
              <a:off x="6447780" y="-1974328"/>
              <a:ext cx="3018204" cy="4876801"/>
            </a:xfrm>
            <a:prstGeom prst="parallelogram">
              <a:avLst>
                <a:gd name="adj" fmla="val 415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平行四边形 7"/>
            <p:cNvSpPr/>
            <p:nvPr/>
          </p:nvSpPr>
          <p:spPr>
            <a:xfrm rot="16200000" flipV="1">
              <a:off x="6447778" y="-119403"/>
              <a:ext cx="3018204" cy="4876803"/>
            </a:xfrm>
            <a:prstGeom prst="parallelogram">
              <a:avLst>
                <a:gd name="adj" fmla="val 415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平行四边形 8"/>
            <p:cNvSpPr/>
            <p:nvPr/>
          </p:nvSpPr>
          <p:spPr>
            <a:xfrm rot="16200000" flipV="1">
              <a:off x="6447780" y="1722456"/>
              <a:ext cx="3018204" cy="4876801"/>
            </a:xfrm>
            <a:prstGeom prst="parallelogram">
              <a:avLst>
                <a:gd name="adj" fmla="val 415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平行四边形 9"/>
            <p:cNvSpPr/>
            <p:nvPr/>
          </p:nvSpPr>
          <p:spPr>
            <a:xfrm rot="16200000" flipV="1">
              <a:off x="6447780" y="3560201"/>
              <a:ext cx="3018204" cy="4876801"/>
            </a:xfrm>
            <a:prstGeom prst="parallelogram">
              <a:avLst>
                <a:gd name="adj" fmla="val 41546"/>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 name="Title 1"/>
          <p:cNvSpPr>
            <a:spLocks noGrp="1"/>
          </p:cNvSpPr>
          <p:nvPr/>
        </p:nvSpPr>
        <p:spPr>
          <a:xfrm>
            <a:off x="573088" y="648969"/>
            <a:ext cx="3932237" cy="542925"/>
          </a:xfrm>
          <a:prstGeom prst="rect">
            <a:avLst/>
          </a:prstGeom>
        </p:spPr>
        <p:txBody>
          <a:bodyPr vert="horz" lIns="91440" tIns="45720" rIns="91440" bIns="45720" rtlCol="0" anchor="b">
            <a:normAutofit fontScale="80000"/>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US" b="1" u="sng" dirty="0"/>
              <a:t>Lumbini</a:t>
            </a:r>
            <a:r>
              <a:rPr lang="en-US" dirty="0"/>
              <a:t> </a:t>
            </a:r>
            <a:endParaRPr lang="en-US" dirty="0"/>
          </a:p>
        </p:txBody>
      </p:sp>
      <p:sp>
        <p:nvSpPr>
          <p:cNvPr id="4" name="Text Placeholder 3"/>
          <p:cNvSpPr>
            <a:spLocks noGrp="1"/>
          </p:cNvSpPr>
          <p:nvPr/>
        </p:nvSpPr>
        <p:spPr>
          <a:xfrm>
            <a:off x="573088" y="1988820"/>
            <a:ext cx="3932237" cy="381158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US" dirty="0"/>
              <a:t>Lumbini, located in Nepal, holds a special place in the hearts of millions as the birthplace of Lord Buddha. This sacred site is home to the Maya Devi Temple, where Queen Maya Devi is believed to have given birth to Prince Siddhartha. The Ashoka Pillar, standing tall since ancient times, confirms Lumbini's historical significance. The serene Sacred Garden and Monastic Zone offer visitors a chance to explore beautiful gardens, monasteries, and immerse themselves in the diverse traditions of Buddhism from around the world. Recognized as a UNESCO World Heritage Site, Lumbini stands as a symbol of peace, spirituality, and a timeless connection to the teachings of the Buddha.</a:t>
            </a:r>
            <a:endParaRPr lang="en-US" dirty="0"/>
          </a:p>
        </p:txBody>
      </p:sp>
    </p:spTree>
  </p:cSld>
  <p:clrMapOvr>
    <a:masterClrMapping/>
  </p:clrMapOvr>
</p:sld>
</file>

<file path=ppt/theme/theme1.xml><?xml version="1.0" encoding="utf-8"?>
<a:theme xmlns:a="http://schemas.openxmlformats.org/drawingml/2006/main" name="Office Theme">
  <a:themeElements>
    <a:clrScheme name="自定义 131">
      <a:dk1>
        <a:sysClr val="windowText" lastClr="000000"/>
      </a:dk1>
      <a:lt1>
        <a:sysClr val="window" lastClr="FFFFFF"/>
      </a:lt1>
      <a:dk2>
        <a:srgbClr val="44546A"/>
      </a:dk2>
      <a:lt2>
        <a:srgbClr val="E7E6E6"/>
      </a:lt2>
      <a:accent1>
        <a:srgbClr val="B37E43"/>
      </a:accent1>
      <a:accent2>
        <a:srgbClr val="B37E43"/>
      </a:accent2>
      <a:accent3>
        <a:srgbClr val="B37E43"/>
      </a:accent3>
      <a:accent4>
        <a:srgbClr val="B37E43"/>
      </a:accent4>
      <a:accent5>
        <a:srgbClr val="B37E43"/>
      </a:accent5>
      <a:accent6>
        <a:srgbClr val="B37E43"/>
      </a:accent6>
      <a:hlink>
        <a:srgbClr val="0563C1"/>
      </a:hlink>
      <a:folHlink>
        <a:srgbClr val="954F72"/>
      </a:folHlink>
    </a:clrScheme>
    <a:fontScheme name="自定义 25">
      <a:majorFont>
        <a:latin typeface="Arial Black"/>
        <a:ea typeface="阿里巴巴普惠体 M"/>
        <a:cs typeface=""/>
      </a:majorFont>
      <a:minorFont>
        <a:latin typeface="Arial"/>
        <a:ea typeface="阿里巴巴普惠体 R"/>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2563</Words>
  <Application>WPS Presentation</Application>
  <PresentationFormat>宽屏</PresentationFormat>
  <Paragraphs>30</Paragraphs>
  <Slides>5</Slides>
  <Notes>2</Notes>
  <HiddenSlides>0</HiddenSlides>
  <MMClips>0</MMClips>
  <ScaleCrop>false</ScaleCrop>
  <HeadingPairs>
    <vt:vector size="6" baseType="variant">
      <vt:variant>
        <vt:lpstr>已用的字体</vt:lpstr>
      </vt:variant>
      <vt:variant>
        <vt:i4>19</vt:i4>
      </vt:variant>
      <vt:variant>
        <vt:lpstr>主题</vt:lpstr>
      </vt:variant>
      <vt:variant>
        <vt:i4>1</vt:i4>
      </vt:variant>
      <vt:variant>
        <vt:lpstr>幻灯片标题</vt:lpstr>
      </vt:variant>
      <vt:variant>
        <vt:i4>5</vt:i4>
      </vt:variant>
    </vt:vector>
  </HeadingPairs>
  <TitlesOfParts>
    <vt:vector size="25" baseType="lpstr">
      <vt:lpstr>Arial</vt:lpstr>
      <vt:lpstr>SimSun</vt:lpstr>
      <vt:lpstr>Wingdings</vt:lpstr>
      <vt:lpstr>思源黑体 Light</vt:lpstr>
      <vt:lpstr>A思源黑体—06</vt:lpstr>
      <vt:lpstr>思源黑体 Light</vt:lpstr>
      <vt:lpstr>Baskerville Old Face</vt:lpstr>
      <vt:lpstr>Microsoft YaHei</vt:lpstr>
      <vt:lpstr>Arial Unicode MS</vt:lpstr>
      <vt:lpstr>阿里巴巴普惠体 M</vt:lpstr>
      <vt:lpstr>Segoe Print</vt:lpstr>
      <vt:lpstr>Arial Black</vt:lpstr>
      <vt:lpstr>阿里巴巴普惠体 R</vt:lpstr>
      <vt:lpstr>等线</vt:lpstr>
      <vt:lpstr>0001 ARAP  BK</vt:lpstr>
      <vt:lpstr>Adobe Devanagari</vt:lpstr>
      <vt:lpstr>Adobe Caslon Pro Bold</vt:lpstr>
      <vt:lpstr>Adobe Gothic Std B</vt:lpstr>
      <vt:lpstr>Times New Roman</vt:lpstr>
      <vt:lpstr>Office Theme</vt:lpstr>
      <vt:lpstr>PowerPoint 演示文稿</vt:lpstr>
      <vt:lpstr>PowerPoint 演示文稿</vt:lpstr>
      <vt:lpstr>Pokhara</vt:lpstr>
      <vt:lpstr>Mount 	Everest</vt:lpstr>
      <vt:lpstr>Lumbini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Mahesh Stha</cp:lastModifiedBy>
  <cp:revision>21</cp:revision>
  <dcterms:created xsi:type="dcterms:W3CDTF">2019-06-28T06:40:00Z</dcterms:created>
  <dcterms:modified xsi:type="dcterms:W3CDTF">2024-03-03T19:27:43Z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1033-12.2.0.13489</vt:lpwstr>
  </property>
  <property fmtid="{D5CDD505-2E9C-101B-9397-08002B2CF9AE}" pid="3" name="ICV">
    <vt:lpwstr>6B5F34AE73394C54BE134BA254548AF0_11</vt:lpwstr>
  </property>
</Properties>
</file>

<file path=docProps/thumbnail.jpeg>
</file>